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0" d="100"/>
          <a:sy n="70" d="100"/>
        </p:scale>
        <p:origin x="-1302" y="5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4625"/>
            <a:ext cx="7772400" cy="648072"/>
          </a:xfrm>
        </p:spPr>
        <p:txBody>
          <a:bodyPr>
            <a:normAutofit/>
          </a:bodyPr>
          <a:lstStyle/>
          <a:p>
            <a:r>
              <a:rPr lang="ar-SA" sz="3200" dirty="0" smtClean="0"/>
              <a:t>المهارات الخاصة لرياضة التنس</a:t>
            </a:r>
            <a:endParaRPr lang="ar-IQ" sz="3200" dirty="0"/>
          </a:p>
        </p:txBody>
      </p:sp>
      <p:sp>
        <p:nvSpPr>
          <p:cNvPr id="3" name="عنوان فرعي 2"/>
          <p:cNvSpPr>
            <a:spLocks noGrp="1"/>
          </p:cNvSpPr>
          <p:nvPr>
            <p:ph type="subTitle" idx="1"/>
          </p:nvPr>
        </p:nvSpPr>
        <p:spPr>
          <a:xfrm>
            <a:off x="251520" y="692696"/>
            <a:ext cx="8496944" cy="5976664"/>
          </a:xfrm>
        </p:spPr>
        <p:txBody>
          <a:bodyPr>
            <a:noAutofit/>
          </a:bodyPr>
          <a:lstStyle/>
          <a:p>
            <a:r>
              <a:rPr lang="ar-SA" sz="1400" b="1" dirty="0" smtClean="0"/>
              <a:t>المهارات  الخاصة  لرياضــــة التنـــس</a:t>
            </a:r>
            <a:r>
              <a:rPr lang="en-US" sz="1400" b="1" dirty="0" smtClean="0"/>
              <a:t> </a:t>
            </a:r>
            <a:br>
              <a:rPr lang="en-US" sz="1400" b="1" dirty="0" smtClean="0"/>
            </a:br>
            <a:r>
              <a:rPr lang="en-US" sz="1400" b="1" dirty="0" smtClean="0"/>
              <a:t/>
            </a:r>
            <a:br>
              <a:rPr lang="en-US" sz="1400" b="1" dirty="0" smtClean="0"/>
            </a:br>
            <a:r>
              <a:rPr lang="ar-SA" sz="1400" b="1" dirty="0" smtClean="0"/>
              <a:t>تعتمد لعبة التنس، أكثر ما تعتمد، على ذكاء اللاعب ولياقته </a:t>
            </a:r>
            <a:r>
              <a:rPr lang="ar-SA" sz="1400" b="1" dirty="0" err="1" smtClean="0"/>
              <a:t>البدنية.</a:t>
            </a:r>
            <a:r>
              <a:rPr lang="ar-SA" sz="1400" b="1" dirty="0" smtClean="0"/>
              <a:t> وتوجد عدة مهارات ينبغي على اللاعب التمرن عليها، والتمكن </a:t>
            </a:r>
            <a:r>
              <a:rPr lang="ar-SA" sz="1400" b="1" dirty="0" err="1" smtClean="0"/>
              <a:t>منها.</a:t>
            </a:r>
            <a:r>
              <a:rPr lang="ar-SA" sz="1400" b="1" dirty="0" smtClean="0"/>
              <a:t> ومن أهم مهارات التنس ما يلي</a:t>
            </a:r>
            <a:r>
              <a:rPr lang="en-US" sz="1400" b="1" dirty="0" smtClean="0"/>
              <a:t>: </a:t>
            </a:r>
            <a:br>
              <a:rPr lang="en-US" sz="1400" b="1" dirty="0" smtClean="0"/>
            </a:br>
            <a:r>
              <a:rPr lang="en-US" sz="1400" b="1" dirty="0" smtClean="0"/>
              <a:t>1. </a:t>
            </a:r>
            <a:r>
              <a:rPr lang="ar-SA" sz="1400" b="1" dirty="0" smtClean="0"/>
              <a:t>ملاحظة الكرة</a:t>
            </a:r>
            <a:r>
              <a:rPr lang="en-US" sz="1400" b="1" dirty="0" smtClean="0"/>
              <a:t> </a:t>
            </a:r>
            <a:br>
              <a:rPr lang="en-US" sz="1400" b="1" dirty="0" smtClean="0"/>
            </a:br>
            <a:r>
              <a:rPr lang="ar-SA" sz="1400" b="1" dirty="0" smtClean="0"/>
              <a:t>ينبغي على اللاعب متابعة طيران الكرة، والتنبؤ بنقطة ملامستها للأرض، وزاوية ارتدادها، وقوة هذا الارتداد، حتى لحظة ملاقاتها بالمضرب، مع مراعاة تأثير الرياح وصلابة </a:t>
            </a:r>
            <a:r>
              <a:rPr lang="ar-SA" sz="1400" b="1" dirty="0" err="1" smtClean="0"/>
              <a:t>الأرض.</a:t>
            </a:r>
            <a:r>
              <a:rPr lang="ar-SA" sz="1400" b="1" dirty="0" smtClean="0"/>
              <a:t> فإذا كان اللاعب ـ مثلاً ـ معتاداً على قذف الكرة لأعلى عند لعب ضربة الإرسال، فعليه أن يخفضها قليلاً، إذا هبت رياح أثناء المباراة</a:t>
            </a:r>
            <a:r>
              <a:rPr lang="en-US" sz="1400" b="1" dirty="0" smtClean="0"/>
              <a:t>. </a:t>
            </a:r>
            <a:br>
              <a:rPr lang="en-US" sz="1400" b="1" dirty="0" smtClean="0"/>
            </a:br>
            <a:r>
              <a:rPr lang="en-US" sz="1400" b="1" dirty="0" smtClean="0"/>
              <a:t>2. </a:t>
            </a:r>
            <a:r>
              <a:rPr lang="ar-SA" sz="1400" b="1" dirty="0" smtClean="0"/>
              <a:t>دراسة الوضع في ملعب الخصم</a:t>
            </a:r>
            <a:r>
              <a:rPr lang="en-US" sz="1400" b="1" dirty="0" smtClean="0"/>
              <a:t> </a:t>
            </a:r>
            <a:br>
              <a:rPr lang="en-US" sz="1400" b="1" dirty="0" smtClean="0"/>
            </a:br>
            <a:r>
              <a:rPr lang="ar-SA" sz="1400" b="1" dirty="0" smtClean="0"/>
              <a:t>على اللاعب أن يلقي نظرة فاحصة على ملعب الخصم، وملاحظة موقف المنافس أو المنافسين، دون إهمال ملاحظة الكرة في الوقت نفسه، وذلك حتى يتمكن من تنفيذ خططه بنجاح</a:t>
            </a:r>
            <a:r>
              <a:rPr lang="en-US" sz="1400" b="1" dirty="0" smtClean="0"/>
              <a:t>. </a:t>
            </a:r>
            <a:br>
              <a:rPr lang="en-US" sz="1400" b="1" dirty="0" smtClean="0"/>
            </a:br>
            <a:r>
              <a:rPr lang="en-US" sz="1400" b="1" dirty="0" smtClean="0"/>
              <a:t>3. </a:t>
            </a:r>
            <a:r>
              <a:rPr lang="ar-SA" sz="1400" b="1" dirty="0" smtClean="0"/>
              <a:t>وقفة الاستعداد</a:t>
            </a:r>
            <a:r>
              <a:rPr lang="en-US" sz="1400" b="1" dirty="0" smtClean="0"/>
              <a:t> </a:t>
            </a:r>
            <a:br>
              <a:rPr lang="en-US" sz="1400" b="1" dirty="0" smtClean="0"/>
            </a:br>
            <a:r>
              <a:rPr lang="ar-SA" sz="1400" b="1" dirty="0" smtClean="0"/>
              <a:t>ينبغي على اللاعب أن يقف متأهباً، في انتظار رد كرة </a:t>
            </a:r>
            <a:r>
              <a:rPr lang="ar-SA" sz="1400" b="1" dirty="0" err="1" smtClean="0"/>
              <a:t>منافسه.</a:t>
            </a:r>
            <a:r>
              <a:rPr lang="ar-SA" sz="1400" b="1" dirty="0" smtClean="0"/>
              <a:t> ولذلك، يقف اللاعبون بطريقة، يُطلق </a:t>
            </a:r>
            <a:r>
              <a:rPr lang="ar-SA" sz="1400" b="1" dirty="0" err="1" smtClean="0"/>
              <a:t>عليها </a:t>
            </a:r>
            <a:r>
              <a:rPr lang="ar-SA" sz="1400" b="1" dirty="0" smtClean="0"/>
              <a:t>"وقفة </a:t>
            </a:r>
            <a:r>
              <a:rPr lang="ar-SA" sz="1400" b="1" dirty="0" err="1" smtClean="0"/>
              <a:t>الاستعداد".</a:t>
            </a:r>
            <a:r>
              <a:rPr lang="ar-SA" sz="1400" b="1" dirty="0" smtClean="0"/>
              <a:t> وفيها يقف اللاعب مواجهاً للشبكة وللمنافس، مع مراعاة فتح القدمين باتساع الكتفين </a:t>
            </a:r>
            <a:r>
              <a:rPr lang="ar-SA" sz="1400" b="1" dirty="0" err="1" smtClean="0"/>
              <a:t>تقريباً.</a:t>
            </a:r>
            <a:r>
              <a:rPr lang="ar-SA" sz="1400" b="1" dirty="0" smtClean="0"/>
              <a:t> وفي هذه الوقفة يكون ثقل الجسم، موزعاً على الجزء الأمامي من باطن القدمين، بما يسمح له دفع الأرض بثبات، والتحرك لأي ضربة بصورة أسرع</a:t>
            </a:r>
            <a:r>
              <a:rPr lang="en-US" sz="1400" b="1" dirty="0" smtClean="0"/>
              <a:t>. </a:t>
            </a:r>
            <a:br>
              <a:rPr lang="en-US" sz="1400" b="1" dirty="0" smtClean="0"/>
            </a:br>
            <a:r>
              <a:rPr lang="ar-SA" sz="1400" b="1" dirty="0" smtClean="0"/>
              <a:t>وفي وضع الاستعداد، تثنى الركبتان قليلاً، وهذا الإجراء يخفِّض مركز ثقل الجسم لأسفل، وبذلك يكون الجسم أكثر اتزاناً</a:t>
            </a:r>
            <a:r>
              <a:rPr lang="en-US" sz="1400" b="1" dirty="0" smtClean="0"/>
              <a:t>. </a:t>
            </a:r>
            <a:br>
              <a:rPr lang="en-US" sz="1400" b="1" dirty="0" smtClean="0"/>
            </a:br>
            <a:r>
              <a:rPr lang="ar-SA" sz="1400" b="1" dirty="0" smtClean="0"/>
              <a:t>وفي وقفة الاستعداد، يُراعى أن يكون المضرب مرفوعاً أمام الجسم، عند مستوى الوسط، ويشير رأسه إلى </a:t>
            </a:r>
            <a:r>
              <a:rPr lang="ar-SA" sz="1400" b="1" dirty="0" err="1" smtClean="0"/>
              <a:t>الشبكة.</a:t>
            </a:r>
            <a:r>
              <a:rPr lang="ar-SA" sz="1400" b="1" dirty="0" smtClean="0"/>
              <a:t> وهذا الوضع يساعد على التحرك بسرعة متساوية، لليمين أو </a:t>
            </a:r>
            <a:r>
              <a:rPr lang="ar-SA" sz="1400" b="1" dirty="0" err="1" smtClean="0"/>
              <a:t>لليسار.</a:t>
            </a:r>
            <a:r>
              <a:rPr lang="ar-SA" sz="1400" b="1" dirty="0" smtClean="0"/>
              <a:t> كما يجب أن يسند المضرب من عند العنق، باليد الحرة في حالة القبض، بيد واحدة</a:t>
            </a:r>
            <a:r>
              <a:rPr lang="en-US" sz="1400" b="1" dirty="0" smtClean="0"/>
              <a:t>. </a:t>
            </a:r>
            <a:br>
              <a:rPr lang="en-US" sz="1400" b="1" dirty="0" smtClean="0"/>
            </a:br>
            <a:r>
              <a:rPr lang="ar-SA" sz="1400" b="1" dirty="0" smtClean="0"/>
              <a:t>كما يراعى أن يكون الجذع مائلاً </a:t>
            </a:r>
            <a:r>
              <a:rPr lang="ar-SA" sz="1400" b="1" dirty="0" err="1" smtClean="0"/>
              <a:t>للأمام</a:t>
            </a:r>
            <a:r>
              <a:rPr lang="ar-SA" sz="1400" b="1" dirty="0" smtClean="0"/>
              <a:t> قليلاً، والنظر موجهاً للكرة</a:t>
            </a:r>
            <a:r>
              <a:rPr lang="en-US" sz="1400" b="1" dirty="0" smtClean="0"/>
              <a:t>. </a:t>
            </a:r>
            <a:br>
              <a:rPr lang="en-US" sz="1400" b="1" dirty="0" smtClean="0"/>
            </a:br>
            <a:r>
              <a:rPr lang="ar-SA" sz="1400" b="1" dirty="0" smtClean="0"/>
              <a:t>وبذلك، تساعد وقفة الاستعداد الصحيحة اللاعب، على التحرك بسرعة، ليس فقط لليمين ولليسار، ولكن أيضاً </a:t>
            </a:r>
            <a:r>
              <a:rPr lang="ar-SA" sz="1400" b="1" dirty="0" err="1" smtClean="0"/>
              <a:t>للأمام</a:t>
            </a:r>
            <a:r>
              <a:rPr lang="ar-SA" sz="1400" b="1" dirty="0" smtClean="0"/>
              <a:t> وللخلف، أو مائلاً مقاطعاً للملعب</a:t>
            </a:r>
            <a:r>
              <a:rPr lang="en-US" sz="1400" b="1" dirty="0" smtClean="0"/>
              <a:t>. </a:t>
            </a:r>
            <a:br>
              <a:rPr lang="en-US" sz="1400" b="1" dirty="0" smtClean="0"/>
            </a:br>
            <a:r>
              <a:rPr lang="en-US" sz="1400" b="1" dirty="0" smtClean="0"/>
              <a:t>4. </a:t>
            </a:r>
            <a:r>
              <a:rPr lang="ar-SA" sz="1400" b="1" dirty="0" smtClean="0"/>
              <a:t>المعــــــرفة بحــــركة الكــــــرة</a:t>
            </a:r>
            <a:r>
              <a:rPr lang="en-US" sz="1400" b="1" dirty="0" smtClean="0"/>
              <a:t> </a:t>
            </a:r>
            <a:r>
              <a:rPr lang="en-US" sz="1400" b="1" dirty="0" smtClean="0"/>
              <a:t>:</a:t>
            </a:r>
            <a:r>
              <a:rPr lang="en-US" sz="1400" b="1" dirty="0" smtClean="0"/>
              <a:t/>
            </a:r>
            <a:br>
              <a:rPr lang="en-US" sz="1400" b="1" dirty="0" smtClean="0"/>
            </a:br>
            <a:r>
              <a:rPr lang="ar-SA" sz="1400" b="1" dirty="0" smtClean="0"/>
              <a:t>بسبب استدارة الكرة، فإنها يُمكن أن تتدحرج على الأرض، أو تنط، أو تطير في </a:t>
            </a:r>
            <a:r>
              <a:rPr lang="ar-SA" sz="1400" b="1" dirty="0" err="1" smtClean="0"/>
              <a:t>الهواء.</a:t>
            </a:r>
            <a:r>
              <a:rPr lang="ar-SA" sz="1400" b="1" dirty="0" smtClean="0"/>
              <a:t> فضلاً عن ذلك، فإن كرة التنس مطاطية مرنة، ولذلك كلما زادت قوة ضغطها على الأرض، ازدادت قوة ارتدادها من الأرض، وازدادت سرعتها تبعاً لذلك</a:t>
            </a:r>
            <a:r>
              <a:rPr lang="en-US" sz="1400" b="1" dirty="0" smtClean="0"/>
              <a:t>. </a:t>
            </a:r>
            <a:br>
              <a:rPr lang="en-US" sz="1400" b="1" dirty="0" smtClean="0"/>
            </a:br>
            <a:r>
              <a:rPr lang="ar-SA" sz="1400" b="1" dirty="0" smtClean="0"/>
              <a:t>وينبغي على اللاعب أن يكون ملماً بحركة الكرة، من الناحية الفنية والخططية </a:t>
            </a:r>
            <a:r>
              <a:rPr lang="ar-SA" sz="1400" b="1" dirty="0" err="1" smtClean="0"/>
              <a:t>للعبة.</a:t>
            </a:r>
            <a:r>
              <a:rPr lang="ar-SA" sz="1400" b="1" dirty="0" smtClean="0"/>
              <a:t> فارتطام الكرة بالمضرب، يؤدي إلى دوران الكرة حول محورها، مما يؤثر في اتجاه طيرانها، وقوة ارتدادها من الأرض</a:t>
            </a:r>
            <a:r>
              <a:rPr lang="en-US" sz="1400" b="1" dirty="0" smtClean="0"/>
              <a:t>. </a:t>
            </a:r>
            <a:br>
              <a:rPr lang="en-US" sz="1400" b="1" dirty="0" smtClean="0"/>
            </a:br>
            <a:r>
              <a:rPr lang="en-US" sz="1400" b="1" dirty="0" smtClean="0"/>
              <a:t/>
            </a:r>
            <a:br>
              <a:rPr lang="en-US" sz="1400" b="1" dirty="0" smtClean="0"/>
            </a:br>
            <a:r>
              <a:rPr lang="ar-SA" sz="1400" b="1" dirty="0" smtClean="0"/>
              <a:t>وهناك وسيلتان أساسيتان لملاقاة الكرة في </a:t>
            </a:r>
            <a:r>
              <a:rPr lang="ar-SA" sz="1400" b="1" dirty="0" err="1" smtClean="0"/>
              <a:t>اللعب.</a:t>
            </a:r>
            <a:r>
              <a:rPr lang="ar-SA" sz="1400" b="1" dirty="0" smtClean="0"/>
              <a:t> فإذا ضُربت الكرة في منتصفها تماماً، بمضرب عمودي، فإنها تطير في اتجاه الضرب، وتكون زاوية ارتدادها من الأرض مساوية لزاوية سقوطها على الأرض، ولا توجد صعوبة في تقدير هذه الكرات والاستعداد </a:t>
            </a:r>
            <a:r>
              <a:rPr lang="ar-SA" sz="1400" b="1" dirty="0" err="1" smtClean="0"/>
              <a:t>لها.</a:t>
            </a:r>
            <a:r>
              <a:rPr lang="ar-SA" sz="1400" b="1" dirty="0" smtClean="0"/>
              <a:t> وكل ما يجب عمله هو مزيد من القوة الدافعة، في رد الكرة المُرسلة في الاتجاه </a:t>
            </a:r>
            <a:r>
              <a:rPr lang="ar-SA" sz="1400" b="1" dirty="0" err="1" smtClean="0"/>
              <a:t>العكسي.</a:t>
            </a:r>
            <a:r>
              <a:rPr lang="ar-SA" sz="1400" b="1" dirty="0" smtClean="0"/>
              <a:t> أما إذا ضربت الكرة في أي موقع، غير منتصفها، فإنها تدور حول محورها، في الوقت الذي تتحرك فيه في اتجاه </a:t>
            </a:r>
            <a:r>
              <a:rPr lang="ar-SA" sz="1400" b="1" dirty="0" err="1" smtClean="0"/>
              <a:t>الضرب.</a:t>
            </a:r>
            <a:r>
              <a:rPr lang="ar-SA" sz="1400" b="1" dirty="0" smtClean="0"/>
              <a:t> وذلك يحدث، إذا كانت نقطة ملامسة الكرة للمضرب عند دفعها، إما لأعلى أو لأسفل، بالنسبة لمنتصفها، أو شمالاً أو يميناً</a:t>
            </a:r>
            <a:r>
              <a:rPr lang="en-US" sz="1400" b="1" dirty="0" smtClean="0"/>
              <a:t>. </a:t>
            </a:r>
            <a:br>
              <a:rPr lang="en-US" sz="1400" b="1" dirty="0" smtClean="0"/>
            </a:br>
            <a:endParaRPr lang="ar-IQ" sz="1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264696"/>
          </a:xfrm>
        </p:spPr>
        <p:txBody>
          <a:bodyPr>
            <a:normAutofit fontScale="40000" lnSpcReduction="20000"/>
          </a:bodyPr>
          <a:lstStyle/>
          <a:p>
            <a:r>
              <a:rPr lang="en-US" dirty="0" smtClean="0"/>
              <a:t/>
            </a:r>
            <a:br>
              <a:rPr lang="en-US" dirty="0" smtClean="0"/>
            </a:br>
            <a:r>
              <a:rPr lang="ar-SA" dirty="0" smtClean="0"/>
              <a:t>ويتحدد دوران الكرة حول محورها، بناءً على طريقة توجيه الضربة </a:t>
            </a:r>
            <a:r>
              <a:rPr lang="ar-SA" dirty="0" err="1" smtClean="0"/>
              <a:t>نفسها.</a:t>
            </a:r>
            <a:r>
              <a:rPr lang="ar-SA" dirty="0" smtClean="0"/>
              <a:t> فإذا ضربت الكرة تحت منتصفها ـ مثلاً ـ فإنها تتحرك </a:t>
            </a:r>
            <a:r>
              <a:rPr lang="ar-SA" dirty="0" err="1" smtClean="0"/>
              <a:t>للأمام</a:t>
            </a:r>
            <a:r>
              <a:rPr lang="ar-SA" dirty="0" smtClean="0"/>
              <a:t>، ولكنها، في الوقت نفسه، تدور حول نفسها، في اتجاه يخالف اتجاه </a:t>
            </a:r>
            <a:r>
              <a:rPr lang="ar-SA" dirty="0" err="1" smtClean="0"/>
              <a:t>طيرانها.</a:t>
            </a:r>
            <a:r>
              <a:rPr lang="ar-SA" dirty="0" smtClean="0"/>
              <a:t> وفي هذه الحالة: تكون الكرة في حالة دوران خلفي</a:t>
            </a:r>
            <a:r>
              <a:rPr lang="en-US" dirty="0" smtClean="0"/>
              <a:t> (Back spin)</a:t>
            </a:r>
            <a:r>
              <a:rPr lang="ar-SA" dirty="0" smtClean="0"/>
              <a:t>، أما إذا ضربت فوق منتصفها، فإنها تكون في حالة دوران أمامي</a:t>
            </a:r>
            <a:r>
              <a:rPr lang="en-US" dirty="0" smtClean="0"/>
              <a:t>. </a:t>
            </a:r>
            <a:br>
              <a:rPr lang="en-US" dirty="0" smtClean="0"/>
            </a:br>
            <a:r>
              <a:rPr lang="ar-SA" dirty="0" smtClean="0"/>
              <a:t>ويختلف مسار طيران الكرة، ومكان سقوطها على الأرض، حسب طريقة لعبها، وهل ضُربت من دون دوران، أو بدوران أمامي، أو خلفي</a:t>
            </a:r>
            <a:r>
              <a:rPr lang="en-US" dirty="0" smtClean="0"/>
              <a:t>. </a:t>
            </a:r>
            <a:br>
              <a:rPr lang="en-US" dirty="0" smtClean="0"/>
            </a:br>
            <a:r>
              <a:rPr lang="ar-SA" dirty="0" smtClean="0"/>
              <a:t>أما إذا ضربت الكرة يسار منتصفها، أو وجهت الضربة من اليسار لليمين، فإن الكرة تتحرك </a:t>
            </a:r>
            <a:r>
              <a:rPr lang="ar-SA" dirty="0" err="1" smtClean="0"/>
              <a:t>للأمام</a:t>
            </a:r>
            <a:r>
              <a:rPr lang="ar-SA" dirty="0" smtClean="0"/>
              <a:t> مع دوران أيمن، في اتجاه عقارب </a:t>
            </a:r>
            <a:r>
              <a:rPr lang="ar-SA" dirty="0" err="1" smtClean="0"/>
              <a:t>الساعة.</a:t>
            </a:r>
            <a:r>
              <a:rPr lang="ar-SA" dirty="0" smtClean="0"/>
              <a:t> وعلى النقيض، إذا ضربت الكرة على يمين منتصفها، أو وُجهت الضربة من اليمين لليسار، فإن الكرة تدور على عكس اتجاه عقارب الساعة، بينما تتحرك </a:t>
            </a:r>
            <a:r>
              <a:rPr lang="ar-SA" dirty="0" err="1" smtClean="0"/>
              <a:t>للأمام</a:t>
            </a:r>
            <a:r>
              <a:rPr lang="en-US" dirty="0" smtClean="0"/>
              <a:t>. </a:t>
            </a:r>
            <a:br>
              <a:rPr lang="en-US" dirty="0" smtClean="0"/>
            </a:br>
            <a:r>
              <a:rPr lang="en-US" dirty="0" smtClean="0"/>
              <a:t/>
            </a:r>
            <a:br>
              <a:rPr lang="en-US" dirty="0" smtClean="0"/>
            </a:br>
            <a:r>
              <a:rPr lang="ar-SA" dirty="0" smtClean="0"/>
              <a:t>والخلاصة، أن لاعب التنس لديه العديد من الخطط، التي يستطيع </a:t>
            </a:r>
            <a:r>
              <a:rPr lang="ar-SA" dirty="0" err="1" smtClean="0"/>
              <a:t>بها</a:t>
            </a:r>
            <a:r>
              <a:rPr lang="ar-SA" dirty="0" smtClean="0"/>
              <a:t> كسب النقاط، إذا تمرن جيداً على ضرب الكرة بزوايا مختلفة، تمكنه من فتح مساحات خالية في ملعب منافسه، يصعب معها الوصول إلى الكرة الساقطة، وردها بطريقة صحيحة</a:t>
            </a:r>
            <a:r>
              <a:rPr lang="en-US" dirty="0" smtClean="0"/>
              <a:t>. </a:t>
            </a:r>
            <a:br>
              <a:rPr lang="en-US" dirty="0" smtClean="0"/>
            </a:br>
            <a:r>
              <a:rPr lang="en-US" dirty="0" smtClean="0"/>
              <a:t>5. </a:t>
            </a:r>
            <a:r>
              <a:rPr lang="ar-SA" dirty="0" smtClean="0"/>
              <a:t>اختيار نوع الضربة</a:t>
            </a:r>
            <a:r>
              <a:rPr lang="en-US" dirty="0" smtClean="0"/>
              <a:t> </a:t>
            </a:r>
            <a:br>
              <a:rPr lang="en-US" dirty="0" smtClean="0"/>
            </a:br>
            <a:r>
              <a:rPr lang="en-US" dirty="0" smtClean="0"/>
              <a:t/>
            </a:r>
            <a:br>
              <a:rPr lang="en-US" dirty="0" smtClean="0"/>
            </a:br>
            <a:r>
              <a:rPr lang="ar-SA" dirty="0" smtClean="0"/>
              <a:t>يعُد اختيار نوع الضربة، في الوقت المناسب، والمكان المناسب، هو مفتاح الفوز في </a:t>
            </a:r>
            <a:r>
              <a:rPr lang="ar-SA" dirty="0" err="1" smtClean="0"/>
              <a:t>المباريات.</a:t>
            </a:r>
            <a:r>
              <a:rPr lang="ar-SA" dirty="0" smtClean="0"/>
              <a:t> وعموماً، توجد ضربات أساسية، ينبغي على المبتدئ تعلمها، قبل أن يلعب مباريات </a:t>
            </a:r>
            <a:r>
              <a:rPr lang="ar-SA" dirty="0" err="1" smtClean="0"/>
              <a:t>ندية.</a:t>
            </a:r>
            <a:r>
              <a:rPr lang="ar-SA" dirty="0" smtClean="0"/>
              <a:t> كما توجد ضربات متقدمة للاعبين </a:t>
            </a:r>
            <a:r>
              <a:rPr lang="ar-SA" dirty="0" err="1" smtClean="0"/>
              <a:t>المتمرسين.</a:t>
            </a:r>
            <a:r>
              <a:rPr lang="ar-SA" dirty="0" smtClean="0"/>
              <a:t> ويوجد ثلاثة أنواع من الضربات الأساسية؛ الضربات الأمامية الأرضية</a:t>
            </a:r>
            <a:r>
              <a:rPr lang="en-US" dirty="0" smtClean="0"/>
              <a:t> (Ground Forehand strokes)</a:t>
            </a:r>
            <a:r>
              <a:rPr lang="ar-SA" dirty="0" smtClean="0"/>
              <a:t>، الضربات الخلفية الأرضية</a:t>
            </a:r>
            <a:r>
              <a:rPr lang="en-US" dirty="0" smtClean="0"/>
              <a:t> (Ground Backhand Strokes) </a:t>
            </a:r>
            <a:r>
              <a:rPr lang="ar-SA" dirty="0" smtClean="0"/>
              <a:t>وضربات الإرسال</a:t>
            </a:r>
            <a:r>
              <a:rPr lang="en-US" dirty="0" smtClean="0"/>
              <a:t> (Service). </a:t>
            </a:r>
            <a:br>
              <a:rPr lang="en-US" dirty="0" smtClean="0"/>
            </a:br>
            <a:r>
              <a:rPr lang="en-US" dirty="0" smtClean="0"/>
              <a:t/>
            </a:r>
            <a:br>
              <a:rPr lang="en-US" dirty="0" smtClean="0"/>
            </a:br>
            <a:r>
              <a:rPr lang="ar-SA" dirty="0" smtClean="0"/>
              <a:t>تُعد الضربات الأمامية من الضربات المألوفة، الأكثر انتشاراً في لعبة التنس، كما أنها تتميز بسهولة أدائها، بالنسبة للضربات </a:t>
            </a:r>
            <a:r>
              <a:rPr lang="ar-SA" dirty="0" err="1" smtClean="0"/>
              <a:t>الأخرى.</a:t>
            </a:r>
            <a:r>
              <a:rPr lang="ar-SA" dirty="0" smtClean="0"/>
              <a:t> لذلك، يجب على اللاعب تعلمها جيداً، والتحكم فيها، قبل البدء في تعلم أي ضربات أخرى</a:t>
            </a:r>
            <a:r>
              <a:rPr lang="en-US" dirty="0" smtClean="0"/>
              <a:t>. </a:t>
            </a:r>
            <a:br>
              <a:rPr lang="en-US" dirty="0" smtClean="0"/>
            </a:br>
            <a:r>
              <a:rPr lang="en-US" dirty="0" smtClean="0"/>
              <a:t/>
            </a:r>
            <a:br>
              <a:rPr lang="en-US" dirty="0" smtClean="0"/>
            </a:br>
            <a:r>
              <a:rPr lang="ar-SA" dirty="0" smtClean="0"/>
              <a:t>أما الضربات الخلفية الأرضية، فهي من الضربات المهمة في لعبة التنس، ولصعوبة أدائها، ينبغي على اللاعب بذل جهد كبير لإتقانها</a:t>
            </a:r>
            <a:r>
              <a:rPr lang="en-US" dirty="0" smtClean="0"/>
              <a:t>. </a:t>
            </a:r>
            <a:br>
              <a:rPr lang="en-US" dirty="0" smtClean="0"/>
            </a:br>
            <a:r>
              <a:rPr lang="ar-SA" dirty="0" smtClean="0"/>
              <a:t>وقديماً، لم يكن لضربة الإرسال أهمية، سوى أنها وسيلة لبدء </a:t>
            </a:r>
            <a:r>
              <a:rPr lang="ar-SA" dirty="0" err="1" smtClean="0"/>
              <a:t>اللعب.</a:t>
            </a:r>
            <a:r>
              <a:rPr lang="ar-SA" dirty="0" smtClean="0"/>
              <a:t> لذلك، كان اهتمام اللاعب عند أدائها، أن يكون مطابقاً لقانون اللعبة </a:t>
            </a:r>
            <a:r>
              <a:rPr lang="ar-SA" dirty="0" err="1" smtClean="0"/>
              <a:t>فقط.</a:t>
            </a:r>
            <a:r>
              <a:rPr lang="ar-SA" dirty="0" smtClean="0"/>
              <a:t> إلاّ أنه مع نمو اللعبة وتقدمها، تطورت ضربات الإرسال وتنوعت، وأصبحت ضربات هجومية، الهدف منها تحقيق الفوز</a:t>
            </a:r>
            <a:r>
              <a:rPr lang="en-US" dirty="0" smtClean="0"/>
              <a:t>. </a:t>
            </a:r>
            <a:br>
              <a:rPr lang="en-US" dirty="0" smtClean="0"/>
            </a:br>
            <a:r>
              <a:rPr lang="en-US" dirty="0" smtClean="0"/>
              <a:t/>
            </a:r>
            <a:br>
              <a:rPr lang="en-US" dirty="0" smtClean="0"/>
            </a:br>
            <a:r>
              <a:rPr lang="ar-SA" dirty="0" smtClean="0"/>
              <a:t>ويُعد أنسب مكان لوقفة الاستعداد لضربة الإرسال، هو عند منتصف خط القاعدة، إذ يستطيع اللاعب توجيه الإرسال من هذا المكان جيداً، إما مستقيماً، أو مائلاً للأركان الداخلية والخارجية في منطقة </a:t>
            </a:r>
            <a:r>
              <a:rPr lang="ar-SA" dirty="0" err="1" smtClean="0"/>
              <a:t>الإرسال </a:t>
            </a:r>
            <a:r>
              <a:rPr lang="ar-SA" dirty="0" smtClean="0"/>
              <a:t>(الشكل الرقم 13</a:t>
            </a:r>
            <a:r>
              <a:rPr lang="ar-SA" dirty="0" err="1" smtClean="0"/>
              <a:t>).</a:t>
            </a:r>
            <a:r>
              <a:rPr lang="ar-SA" dirty="0" smtClean="0"/>
              <a:t> وفي وقفة الاستعداد، يتجه الجانب الأيسر للجسم ناحية الشبكة، على أن تكون القدم اليسرى مع خط القاعدة بزاوية مقدارها </a:t>
            </a:r>
            <a:r>
              <a:rPr lang="ar-SA" dirty="0" err="1" smtClean="0"/>
              <a:t>45ْ.</a:t>
            </a:r>
            <a:r>
              <a:rPr lang="ar-SA" dirty="0" smtClean="0"/>
              <a:t> وتوضع القدم اليمنى على بعد خطوة واحدة خلف القدم اليسرى، كما يوزع ثقل الجسم على القدمين بالتساوي</a:t>
            </a:r>
            <a:r>
              <a:rPr lang="en-US" dirty="0" smtClean="0"/>
              <a:t>. </a:t>
            </a:r>
            <a:br>
              <a:rPr lang="en-US" dirty="0" smtClean="0"/>
            </a:br>
            <a:r>
              <a:rPr lang="en-US" dirty="0" smtClean="0"/>
              <a:t/>
            </a:r>
            <a:br>
              <a:rPr lang="en-US" dirty="0" smtClean="0"/>
            </a:br>
            <a:endParaRPr lang="ar-IQ" dirty="0" smtClean="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سمة</vt:lpstr>
      </vt:variant>
      <vt:variant>
        <vt:i4>1</vt:i4>
      </vt:variant>
      <vt:variant>
        <vt:lpstr>عناوين الشرائح</vt:lpstr>
      </vt:variant>
      <vt:variant>
        <vt:i4>2</vt:i4>
      </vt:variant>
    </vt:vector>
  </HeadingPairs>
  <TitlesOfParts>
    <vt:vector size="3" baseType="lpstr">
      <vt:lpstr>سمة Office</vt:lpstr>
      <vt:lpstr>المهارات الخاصة لرياضة التنس</vt:lpstr>
      <vt:lpstr>الشريحة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المهارات الخاصة لرياضة التنس</dc:title>
  <dc:creator>مكي</dc:creator>
  <cp:lastModifiedBy>مكي</cp:lastModifiedBy>
  <cp:revision>1</cp:revision>
  <dcterms:created xsi:type="dcterms:W3CDTF">2018-12-11T18:28:30Z</dcterms:created>
  <dcterms:modified xsi:type="dcterms:W3CDTF">2018-12-11T18:32:31Z</dcterms:modified>
</cp:coreProperties>
</file>